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5" r:id="rId4"/>
    <p:sldId id="257" r:id="rId5"/>
    <p:sldId id="265" r:id="rId6"/>
    <p:sldId id="286" r:id="rId7"/>
    <p:sldId id="267" r:id="rId8"/>
    <p:sldId id="278" r:id="rId9"/>
    <p:sldId id="271" r:id="rId10"/>
    <p:sldId id="279" r:id="rId11"/>
    <p:sldId id="280" r:id="rId12"/>
    <p:sldId id="281" r:id="rId13"/>
    <p:sldId id="282" r:id="rId14"/>
    <p:sldId id="283" r:id="rId15"/>
    <p:sldId id="284" r:id="rId16"/>
    <p:sldId id="287" r:id="rId17"/>
    <p:sldId id="288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94712"/>
  </p:normalViewPr>
  <p:slideViewPr>
    <p:cSldViewPr snapToGrid="0" showGuides="1">
      <p:cViewPr varScale="1">
        <p:scale>
          <a:sx n="169" d="100"/>
          <a:sy n="169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87F-F57E-FED8-B22E-4DF603CDC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B78A-A9CC-E519-78EB-792F73B1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4834-6435-CC37-2E32-AF73F4FB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C1D-F9D0-0567-99B7-DA5E3AA4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314F-0D38-D0B7-C651-7145C309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FC8B-271E-A58D-5D7E-3270C7A9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B9628-58D4-3DBA-9706-3153D2B64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663B-999E-286B-514C-09976C00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A00B-799D-DFC1-39E3-813767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8640-DD28-EF74-3DC3-C163ACCD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E9563-058E-207B-ADF6-52A6D8EAA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C6DCF-F205-5673-79F7-66DD2EF5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6450-3563-D86D-BDFB-CAB8A0CD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3974-FD5C-CC13-2BCC-E710E648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068F-0D71-D70A-36CA-E29667A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BB66-3A93-ED0C-E8C2-22541E2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52E4-800B-A359-0A65-51E1BD26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B6912-C611-FEE8-610E-71FA272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A3AB-D3D4-ED0D-3F4A-FAA5B37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E93-87E3-C9EA-FAF5-75779B4C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2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97F-20DB-E19E-4396-8C05ABFE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91F5-F6E7-0E57-DE5F-4E4A4FD6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D75-9F08-3115-7716-3FFF4278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EF15-C249-87A9-79E4-F5E843A7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383D2-931D-7DA1-893B-AD967AD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6C15-65D0-668A-6698-EA60F139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E9A3-2B15-A1DE-7750-F0423DC7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2752E-C7D0-FFA7-AA7E-143733A8E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E8EE-E4D0-B641-5CC8-D15B26F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6ACC6-7012-FA52-4CA2-EBF78E84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56C3A-0C68-3A56-E218-810CF61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9520-33B1-C3D8-1D82-07E4BD3C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569B-0F50-3306-E9F9-1EC219876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3F02-0F31-BED6-12A4-A7DB8AD7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0E624-F51F-9BCD-A3A6-82573681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AD35-C036-49C9-D6C6-C81340A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A4FF3-95AB-0CDA-992E-797EA703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38447-D932-BBBB-7D2E-FC62D749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24D24-80EA-6479-1020-5401E15D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5FF-8B79-FBDB-1693-D3897D9B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732A5-E208-3F7D-2460-DBF9ABA1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05C51-1D92-C61F-F476-5769CBA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EE8DE-8D10-A180-CBBC-12BAB2FD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905C-38EA-CC16-AEE5-04567F7D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A98BA-11A9-623D-118E-2C3FFD9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9418-6B3C-0DDE-BE19-78F6734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6E32-8AF9-B0A9-48A3-B37ED0F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629-3004-305F-1AFE-10E49153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C3561-F7C2-D3D5-95F4-97E36779C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6AF96-CF9A-4705-73E6-A7330F64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F4B3-A6D2-83A6-1098-D48CC98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497-CB8B-1877-83A6-1722939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ACA-9BAB-D494-0764-F4EB6F8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00F2E-4F1F-5E62-1592-79010CFDC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A4CE-5968-0D2C-BB49-E1172B25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9816-5C19-F6F9-9436-71343219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43A0E-2D46-34CC-677B-B88E2CFC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E1052-0CEF-8105-93B5-80185BC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DAD9-3FCD-3D97-DE4E-3883DB6E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13C59-33BE-E66C-AD77-69BF4B091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719C-E3DA-E8A8-D214-1A131742B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B69E6-3553-D24F-BCF0-9CAC18F78ADF}" type="datetimeFigureOut">
              <a:rPr lang="en-US" smtClean="0"/>
              <a:t>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794-8E22-5FE4-E8BA-3E32B964A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A339-3A87-1A25-7EB0-E6CCD1E9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A2B8-D1FB-CFE2-12AD-F7CCF543D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 carbon budget update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1CF7B-BF36-6294-9DF8-BC4626BE9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14, 2025</a:t>
            </a:r>
          </a:p>
        </p:txBody>
      </p:sp>
    </p:spTree>
    <p:extLst>
      <p:ext uri="{BB962C8B-B14F-4D97-AF65-F5344CB8AC3E}">
        <p14:creationId xmlns:p14="http://schemas.microsoft.com/office/powerpoint/2010/main" val="30436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5B60C-464C-8699-4F03-CE5087AC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3A7F-5DAD-4F96-C978-B994F8A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AB34-662F-8C78-5582-654FEC7A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8270E-E770-4D82-748D-33D15818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59" y="4457424"/>
            <a:ext cx="10959681" cy="14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8A87-342E-D44A-315C-B35F135A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5A63-2A75-37FA-86C6-E6712F1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25D3-2BFE-AFC4-71CA-C5E879AD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DAE4B-0549-6E6F-5328-DC6D9476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1" y="4413949"/>
            <a:ext cx="9856305" cy="2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56D0-3DDA-EDBA-AFC0-A10D05790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E2A7-7DAE-BBE2-08C7-A073DD0F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27D4-CB53-2E08-5954-424C254B6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45693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566E-62BD-70F8-D99C-EA2CACEF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63BD-D913-75B0-5C2C-8DD02FE3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F1D5-316F-32CE-B435-E22EE991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6AB6-712B-29CE-8D16-5782A59E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2CE5-E261-EE8C-799F-8ADAD3A4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61DB-C771-F115-7B11-AF27AF21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526A-9422-00B8-CFAD-E2875ED3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083D-FE1D-77A2-83CB-C80F3B68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7AFEA-2F6B-A56B-DD21-D87D140DE81F}"/>
              </a:ext>
            </a:extLst>
          </p:cNvPr>
          <p:cNvSpPr txBox="1"/>
          <p:nvPr/>
        </p:nvSpPr>
        <p:spPr>
          <a:xfrm>
            <a:off x="8452236" y="5689175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60225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4ED9-B012-DFD4-E2C7-D96C4CC2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Null effect of GM treatment on cumulative C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/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gray shading = estimated</a:t>
                </a:r>
              </a:p>
              <a:p>
                <a:r>
                  <a:rPr lang="en-US" dirty="0"/>
                  <a:t>canopy closure (</a:t>
                </a:r>
                <a:r>
                  <a:rPr lang="en-US" dirty="0" err="1"/>
                  <a:t>doy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125)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blipFill>
                <a:blip r:embed="rId2"/>
                <a:stretch>
                  <a:fillRect l="-2203" t="-3846" r="-88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You Deserve a Break Today. Try a McMindfulness Nothing Burger | by Gary  Buzzard | Change Your Mind Change Your Life | Medium">
            <a:extLst>
              <a:ext uri="{FF2B5EF4-FFF2-40B4-BE49-F238E27FC236}">
                <a16:creationId xmlns:a16="http://schemas.microsoft.com/office/drawing/2014/main" id="{1CBCFCE4-2F0A-8B4D-A3AB-6A2BD0E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" y="4309607"/>
            <a:ext cx="2548393" cy="25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B8931-09C4-CCC2-D253-C2FE27C8CE4C}"/>
              </a:ext>
            </a:extLst>
          </p:cNvPr>
          <p:cNvSpPr txBox="1"/>
          <p:nvPr/>
        </p:nvSpPr>
        <p:spPr>
          <a:xfrm>
            <a:off x="580445" y="5446843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classes?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ADA1291B-AA28-66F7-6CF5-BD5094D4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92" y="1389185"/>
            <a:ext cx="5468815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3F2-A819-9450-76EA-5D8F33B9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Null effects of GM treatment on daily and cumulative C gain despite fact that GM treatment still impacted V</a:t>
            </a:r>
            <a:r>
              <a:rPr lang="en-US" sz="3200" baseline="-25000" dirty="0"/>
              <a:t>cmax25</a:t>
            </a:r>
            <a:r>
              <a:rPr lang="en-US" sz="3200" dirty="0"/>
              <a:t>, J</a:t>
            </a:r>
            <a:r>
              <a:rPr lang="en-US" sz="3200" baseline="-25000" dirty="0"/>
              <a:t>max25</a:t>
            </a:r>
            <a:r>
              <a:rPr lang="en-US" sz="3200" dirty="0"/>
              <a:t>, C</a:t>
            </a:r>
            <a:r>
              <a:rPr lang="en-US" sz="3200" baseline="-25000" dirty="0"/>
              <a:t>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3C677-A893-C170-81DE-ABC3DAC8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36" y="1480415"/>
            <a:ext cx="8604135" cy="5377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C58C8A-26BD-65FB-FDBA-C6763C41825C}"/>
              </a:ext>
            </a:extLst>
          </p:cNvPr>
          <p:cNvSpPr txBox="1"/>
          <p:nvPr/>
        </p:nvSpPr>
        <p:spPr>
          <a:xfrm>
            <a:off x="3203346" y="187046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=0.590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=0.006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E7998-9199-ABC5-726B-BFFDA731802D}"/>
              </a:ext>
            </a:extLst>
          </p:cNvPr>
          <p:cNvSpPr txBox="1"/>
          <p:nvPr/>
        </p:nvSpPr>
        <p:spPr>
          <a:xfrm>
            <a:off x="6096000" y="186748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=0.338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C5034-5E81-2333-0B67-9921B1A72700}"/>
              </a:ext>
            </a:extLst>
          </p:cNvPr>
          <p:cNvSpPr txBox="1"/>
          <p:nvPr/>
        </p:nvSpPr>
        <p:spPr>
          <a:xfrm>
            <a:off x="6096000" y="4362741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=0.318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=0.020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77967-634B-CF10-D0B7-E1647BBEC379}"/>
              </a:ext>
            </a:extLst>
          </p:cNvPr>
          <p:cNvSpPr txBox="1"/>
          <p:nvPr/>
        </p:nvSpPr>
        <p:spPr>
          <a:xfrm>
            <a:off x="3203346" y="436423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=0.390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62991-0C92-0DFB-EC9A-E53F4A386A25}"/>
              </a:ext>
            </a:extLst>
          </p:cNvPr>
          <p:cNvSpPr txBox="1"/>
          <p:nvPr/>
        </p:nvSpPr>
        <p:spPr>
          <a:xfrm>
            <a:off x="8988654" y="313832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=0.616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=0.026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AB8B8-275F-9A26-A30E-FC0488E89AC3}"/>
              </a:ext>
            </a:extLst>
          </p:cNvPr>
          <p:cNvSpPr txBox="1"/>
          <p:nvPr/>
        </p:nvSpPr>
        <p:spPr>
          <a:xfrm>
            <a:off x="8998272" y="5686481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=0.175</a:t>
            </a:r>
          </a:p>
          <a:p>
            <a:pPr algn="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8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=0.446</a:t>
            </a:r>
          </a:p>
        </p:txBody>
      </p:sp>
    </p:spTree>
    <p:extLst>
      <p:ext uri="{BB962C8B-B14F-4D97-AF65-F5344CB8AC3E}">
        <p14:creationId xmlns:p14="http://schemas.microsoft.com/office/powerpoint/2010/main" val="487966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600B2-3EAF-8D7F-94A0-AC4C79E46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2966-DA50-19BC-AFDC-7027D4E7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Might suggest that GM </a:t>
            </a:r>
            <a:r>
              <a:rPr lang="en-US" sz="3200" dirty="0" err="1"/>
              <a:t>trt</a:t>
            </a:r>
            <a:r>
              <a:rPr lang="en-US" sz="3200" dirty="0"/>
              <a:t> modifies nitrogen-water use tradeoffs despite no effect on net C budget (least-cost theory)?</a:t>
            </a:r>
            <a:endParaRPr lang="en-US" sz="3200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F5C0A-AA28-3D4F-FF73-483D58AD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91" y="1894934"/>
            <a:ext cx="9224818" cy="4821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11E30-7B6A-751E-E9A0-24815E07578A}"/>
              </a:ext>
            </a:extLst>
          </p:cNvPr>
          <p:cNvSpPr txBox="1"/>
          <p:nvPr/>
        </p:nvSpPr>
        <p:spPr>
          <a:xfrm>
            <a:off x="9376730" y="6477308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Bialic</a:t>
            </a:r>
            <a:r>
              <a:rPr lang="en-US" dirty="0"/>
              <a:t>-Murphy et al. (2021)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32B45-F5FA-7CD6-322D-04A2BCF71707}"/>
              </a:ext>
            </a:extLst>
          </p:cNvPr>
          <p:cNvSpPr txBox="1"/>
          <p:nvPr/>
        </p:nvSpPr>
        <p:spPr>
          <a:xfrm rot="2323155">
            <a:off x="3813184" y="3696193"/>
            <a:ext cx="165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(V</a:t>
            </a:r>
            <a:r>
              <a:rPr lang="en-US" b="1" baseline="-25000" dirty="0"/>
              <a:t>cmax25</a:t>
            </a:r>
            <a:r>
              <a:rPr lang="en-US" b="1" dirty="0"/>
              <a:t>, J</a:t>
            </a:r>
            <a:r>
              <a:rPr lang="en-US" b="1" baseline="-25000" dirty="0"/>
              <a:t>max25</a:t>
            </a:r>
            <a:r>
              <a:rPr lang="en-US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E0569-C410-C25D-F53C-23DC37947B31}"/>
              </a:ext>
            </a:extLst>
          </p:cNvPr>
          <p:cNvSpPr txBox="1"/>
          <p:nvPr/>
        </p:nvSpPr>
        <p:spPr>
          <a:xfrm rot="19147914">
            <a:off x="7097579" y="376767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(C</a:t>
            </a:r>
            <a:r>
              <a:rPr lang="en-US" b="1" baseline="-25000" dirty="0"/>
              <a:t>i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681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BB59-EADE-AA6C-14FD-F699B710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0213B-FB2B-06E8-2C12-D7E2A9950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Might these responses be size-dependent?</a:t>
            </a:r>
          </a:p>
          <a:p>
            <a:pPr lvl="1"/>
            <a:r>
              <a:rPr lang="en-US" dirty="0"/>
              <a:t>Expectation: younger, smaller plants may experience stronger negative effects of garlic mustard</a:t>
            </a:r>
          </a:p>
          <a:p>
            <a:pPr lvl="2"/>
            <a:r>
              <a:rPr lang="en-US" dirty="0"/>
              <a:t>Generally more productive</a:t>
            </a:r>
          </a:p>
          <a:p>
            <a:pPr lvl="2"/>
            <a:r>
              <a:rPr lang="en-US" dirty="0"/>
              <a:t>Might rely more on disrupted AMF for soil resources</a:t>
            </a:r>
          </a:p>
          <a:p>
            <a:pPr lvl="2"/>
            <a:r>
              <a:rPr lang="en-US" dirty="0"/>
              <a:t>Older plants may have had enough time to adapt strategies to compensate for negative GM impacts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Discretize initial plant size into 5 bins. Two options:</a:t>
            </a:r>
          </a:p>
          <a:p>
            <a:pPr lvl="2"/>
            <a:r>
              <a:rPr lang="en-US" dirty="0"/>
              <a:t>Discretize such that all individuals equally fall into bins</a:t>
            </a:r>
          </a:p>
          <a:p>
            <a:pPr lvl="2"/>
            <a:r>
              <a:rPr lang="en-US" dirty="0"/>
              <a:t>Discretize such that the standard deviation in size across individuals is equal across bins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same C budgeting approach</a:t>
            </a:r>
          </a:p>
          <a:p>
            <a:endParaRPr lang="en-US" dirty="0"/>
          </a:p>
          <a:p>
            <a:r>
              <a:rPr lang="en-US" dirty="0"/>
              <a:t>Process harvested leaf samples</a:t>
            </a:r>
          </a:p>
          <a:p>
            <a:pPr lvl="1"/>
            <a:r>
              <a:rPr lang="en-US" dirty="0"/>
              <a:t>LMA (leaf dry biomass per unit leaf area)</a:t>
            </a:r>
          </a:p>
          <a:p>
            <a:pPr lvl="1"/>
            <a:r>
              <a:rPr lang="en-US" dirty="0"/>
              <a:t>Leaf carbon and nitrogen (maybe phosphorus?) content</a:t>
            </a:r>
          </a:p>
          <a:p>
            <a:pPr lvl="1"/>
            <a:r>
              <a:rPr lang="en-US" dirty="0"/>
              <a:t>Leaf d</a:t>
            </a:r>
            <a:r>
              <a:rPr lang="en-US" baseline="30000" dirty="0"/>
              <a:t>13</a:t>
            </a:r>
            <a:r>
              <a:rPr lang="en-US" dirty="0"/>
              <a:t>C (time-integrated ratio of leaf Ci:Ca)</a:t>
            </a:r>
          </a:p>
          <a:p>
            <a:pPr lvl="1"/>
            <a:r>
              <a:rPr lang="en-US" dirty="0"/>
              <a:t>Leaf d</a:t>
            </a:r>
            <a:r>
              <a:rPr lang="en-US" baseline="30000" dirty="0"/>
              <a:t>15</a:t>
            </a:r>
            <a:r>
              <a:rPr lang="en-US" dirty="0"/>
              <a:t>N (proxy for N acquired from AMF)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2AB2-CC12-F373-D881-480BEAAF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season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4F9A-3A10-C94B-CADC-A4F1C483B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64200" cy="4848713"/>
          </a:xfrm>
        </p:spPr>
        <p:txBody>
          <a:bodyPr>
            <a:noAutofit/>
          </a:bodyPr>
          <a:lstStyle/>
          <a:p>
            <a:r>
              <a:rPr lang="en-US" sz="1800" dirty="0"/>
              <a:t>A/Ci curves on all individuals in plots 3, 5, 6 every two weeks</a:t>
            </a:r>
          </a:p>
          <a:p>
            <a:pPr lvl="1"/>
            <a:r>
              <a:rPr lang="en-US" sz="1800" dirty="0"/>
              <a:t>First half of total sample size one week, second half the second week</a:t>
            </a:r>
          </a:p>
          <a:p>
            <a:pPr lvl="1"/>
            <a:endParaRPr lang="en-US" sz="1800" dirty="0"/>
          </a:p>
          <a:p>
            <a:r>
              <a:rPr lang="en-US" sz="1800" dirty="0"/>
              <a:t>Relative chlorophyll content, allometry measurements immediately following each A/Ci curve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0000"/>
                </a:solidFill>
              </a:rPr>
              <a:t>We do not have repeat measures for all Mai throughout growing season due to trampling/treefall/tree shaving incidents</a:t>
            </a:r>
          </a:p>
          <a:p>
            <a:pPr lvl="1"/>
            <a:r>
              <a:rPr lang="en-US" sz="1800" dirty="0"/>
              <a:t>Challenging for constructing carbon budget at individual scale</a:t>
            </a:r>
          </a:p>
          <a:p>
            <a:pPr lvl="1"/>
            <a:r>
              <a:rPr lang="en-US" sz="1800" dirty="0"/>
              <a:t>Solution, </a:t>
            </a:r>
            <a:r>
              <a:rPr lang="en-US" sz="1800" i="1" dirty="0"/>
              <a:t>for now</a:t>
            </a:r>
            <a:r>
              <a:rPr lang="en-US" sz="1800" dirty="0"/>
              <a:t>: aggregate measurements at treatment scale</a:t>
            </a:r>
          </a:p>
        </p:txBody>
      </p:sp>
      <p:pic>
        <p:nvPicPr>
          <p:cNvPr id="11" name="Picture 10" descr="A graph of a curve&#10;&#10;Description automatically generated">
            <a:extLst>
              <a:ext uri="{FF2B5EF4-FFF2-40B4-BE49-F238E27FC236}">
                <a16:creationId xmlns:a16="http://schemas.microsoft.com/office/drawing/2014/main" id="{27720F4C-3EA5-2D18-06BE-610D42AB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806" y="1690688"/>
            <a:ext cx="5323733" cy="44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90B2-4319-94C3-B1D8-D8CC4581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728C-CCF8-1208-DEFC-8B63421F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435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Fit A/Ci curves, extract snapshot physiology measurements: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Anet (snapshot)</a:t>
            </a:r>
          </a:p>
          <a:p>
            <a:pPr lvl="1"/>
            <a:r>
              <a:rPr lang="en-US" sz="2000" dirty="0"/>
              <a:t>Stomatal conductance (snapshot)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Leaf Ci </a:t>
            </a:r>
            <a:r>
              <a:rPr lang="en-US" sz="2000" dirty="0"/>
              <a:t>(snapshot)</a:t>
            </a:r>
          </a:p>
          <a:p>
            <a:pPr lvl="1"/>
            <a:r>
              <a:rPr lang="en-US" sz="2000" dirty="0"/>
              <a:t>iWUE (snapshot, not currently in dataset, but could be)</a:t>
            </a:r>
          </a:p>
          <a:p>
            <a:pPr lvl="1"/>
            <a:r>
              <a:rPr lang="en-US" sz="2000" dirty="0"/>
              <a:t>Stomatal limitation (snapshot, not currently in dataset, but could be)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Rubisco carboxylation (Vcmax, from A/Ci curve)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electron transport for RuBP regeneration (Jmax, from A/Ci curve)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20AF8E1-F65C-FC51-4D0C-F1EC8AAA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556" y="1504670"/>
            <a:ext cx="5480378" cy="49956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03E0E-4457-6857-3346-25CEE1D9D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106" y="4845537"/>
            <a:ext cx="2171415" cy="9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F0F-7573-0B45-D451-6AEF27FD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97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D687C-3562-ACAD-2812-47701C48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ADF-AAF9-CD09-9F3F-F2CEE90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E471-7BA3-020B-A11B-7C1BDB0A3E06}"/>
              </a:ext>
            </a:extLst>
          </p:cNvPr>
          <p:cNvSpPr txBox="1"/>
          <p:nvPr/>
        </p:nvSpPr>
        <p:spPr>
          <a:xfrm>
            <a:off x="647556" y="5292546"/>
            <a:ext cx="10896887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 can use daily estimates of V</a:t>
            </a:r>
            <a:r>
              <a:rPr lang="en-US" sz="2400" baseline="-25000" dirty="0">
                <a:solidFill>
                  <a:schemeClr val="bg1"/>
                </a:solidFill>
              </a:rPr>
              <a:t>cmax</a:t>
            </a:r>
            <a:r>
              <a:rPr lang="en-US" sz="2400" dirty="0">
                <a:solidFill>
                  <a:schemeClr val="bg1"/>
                </a:solidFill>
              </a:rPr>
              <a:t>, J</a:t>
            </a:r>
            <a:r>
              <a:rPr lang="en-US" sz="2400" baseline="-25000" dirty="0">
                <a:solidFill>
                  <a:schemeClr val="bg1"/>
                </a:solidFill>
              </a:rPr>
              <a:t>max</a:t>
            </a:r>
            <a:r>
              <a:rPr lang="en-US" sz="2400" dirty="0">
                <a:solidFill>
                  <a:schemeClr val="bg1"/>
                </a:solidFill>
              </a:rPr>
              <a:t>, and C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and hourly PAR and temperature measurements (</a:t>
            </a:r>
            <a:r>
              <a:rPr lang="el-GR" sz="2400" dirty="0">
                <a:solidFill>
                  <a:schemeClr val="bg1"/>
                </a:solidFill>
              </a:rPr>
              <a:t>Γ</a:t>
            </a:r>
            <a:r>
              <a:rPr lang="el-GR" sz="2400" baseline="300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and K</a:t>
            </a:r>
            <a:r>
              <a:rPr lang="en-US" sz="2400" baseline="-25000" dirty="0">
                <a:solidFill>
                  <a:schemeClr val="bg1"/>
                </a:solidFill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are functions of temperature) to estimate hourly C gain, then scale to daily C gain as sum of hourly C gain values per 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8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EA4AA7-3197-0CF5-59E4-406EECF89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290"/>
            <a:ext cx="7772400" cy="65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6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CBF8-94D1-6567-B677-320CD7AAA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5149-1CC0-9D90-5A83-5E0A1AB2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22D34-B397-7D32-E42C-AC629817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267380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7CD6-2DC3-243D-D11D-A05DBD17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001121-5539-FBDB-7ABB-ED006406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41" y="1058815"/>
            <a:ext cx="5640487" cy="56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2E8D4-4DC8-D021-4ECF-C6AB8161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9B810-404E-1039-8BBB-C249D45D1B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671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D21A6-2CAE-CC30-8502-D890C27466B0}"/>
              </a:ext>
            </a:extLst>
          </p:cNvPr>
          <p:cNvSpPr txBox="1"/>
          <p:nvPr/>
        </p:nvSpPr>
        <p:spPr>
          <a:xfrm>
            <a:off x="7862277" y="1341933"/>
            <a:ext cx="1268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=0.590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F784F-59D5-EC36-717C-03197F9CB37D}"/>
              </a:ext>
            </a:extLst>
          </p:cNvPr>
          <p:cNvSpPr txBox="1"/>
          <p:nvPr/>
        </p:nvSpPr>
        <p:spPr>
          <a:xfrm>
            <a:off x="7862276" y="4099967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=0.338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D1B27-C78E-EBA4-CFE4-BE44467AC436}"/>
              </a:ext>
            </a:extLst>
          </p:cNvPr>
          <p:cNvSpPr txBox="1"/>
          <p:nvPr/>
        </p:nvSpPr>
        <p:spPr>
          <a:xfrm>
            <a:off x="10818332" y="4159250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3A050-C3E9-4446-79C6-B25AFFFFF306}"/>
              </a:ext>
            </a:extLst>
          </p:cNvPr>
          <p:cNvSpPr txBox="1"/>
          <p:nvPr/>
        </p:nvSpPr>
        <p:spPr>
          <a:xfrm>
            <a:off x="10818332" y="1316471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=0.390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</p:spTree>
    <p:extLst>
      <p:ext uri="{BB962C8B-B14F-4D97-AF65-F5344CB8AC3E}">
        <p14:creationId xmlns:p14="http://schemas.microsoft.com/office/powerpoint/2010/main" val="202069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758C-D33F-92CD-7A8F-D9645A9F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34492E-0279-24CD-D9A5-A1C9D4D7E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41" y="1058815"/>
            <a:ext cx="5640487" cy="56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FE95F-6CBC-58F7-AE86-AF56815B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77A3-FBA8-F252-5C13-5B834E6C6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cmax25</a:t>
            </a:r>
            <a:r>
              <a:rPr lang="en-US" dirty="0"/>
              <a:t>, J</a:t>
            </a:r>
            <a:r>
              <a:rPr lang="en-US" baseline="-25000" dirty="0"/>
              <a:t>max25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 (can expand)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80870-E5A0-A27A-0756-E7E0586024ED}"/>
              </a:ext>
            </a:extLst>
          </p:cNvPr>
          <p:cNvSpPr txBox="1"/>
          <p:nvPr/>
        </p:nvSpPr>
        <p:spPr>
          <a:xfrm>
            <a:off x="7862277" y="1341933"/>
            <a:ext cx="1268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=0.590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DD353-6A78-7E25-7056-2B9D74D6E6C9}"/>
              </a:ext>
            </a:extLst>
          </p:cNvPr>
          <p:cNvSpPr txBox="1"/>
          <p:nvPr/>
        </p:nvSpPr>
        <p:spPr>
          <a:xfrm>
            <a:off x="7862276" y="4099967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=0.338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93CFF-0212-F0DF-867A-FEE038863609}"/>
              </a:ext>
            </a:extLst>
          </p:cNvPr>
          <p:cNvSpPr txBox="1"/>
          <p:nvPr/>
        </p:nvSpPr>
        <p:spPr>
          <a:xfrm>
            <a:off x="10818332" y="4159250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=0.318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93FC4-C5F8-722B-D07A-425B2828A1EC}"/>
              </a:ext>
            </a:extLst>
          </p:cNvPr>
          <p:cNvSpPr txBox="1"/>
          <p:nvPr/>
        </p:nvSpPr>
        <p:spPr>
          <a:xfrm>
            <a:off x="10818332" y="1316471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trt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=0.390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</p:spTree>
    <p:extLst>
      <p:ext uri="{BB962C8B-B14F-4D97-AF65-F5344CB8AC3E}">
        <p14:creationId xmlns:p14="http://schemas.microsoft.com/office/powerpoint/2010/main" val="282159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</TotalTime>
  <Words>2825</Words>
  <Application>Microsoft Macintosh PowerPoint</Application>
  <PresentationFormat>Widescreen</PresentationFormat>
  <Paragraphs>208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2024 carbon budget update and discussion</vt:lpstr>
      <vt:lpstr>Field season summary</vt:lpstr>
      <vt:lpstr>Data processing</vt:lpstr>
      <vt:lpstr>Photosynthesis model</vt:lpstr>
      <vt:lpstr>Photosynthesis model</vt:lpstr>
      <vt:lpstr>PowerPoint Presentation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Null effect of GM treatment on cumulative C gain</vt:lpstr>
      <vt:lpstr>Null effects of GM treatment on daily and cumulative C gain despite fact that GM treatment still impacted Vcmax25, Jmax25, Ci</vt:lpstr>
      <vt:lpstr>Might suggest that GM trt modifies nitrogen-water use tradeoffs despite no effect on net C budget (least-cost theory)?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9</cp:revision>
  <dcterms:created xsi:type="dcterms:W3CDTF">2025-01-08T17:13:26Z</dcterms:created>
  <dcterms:modified xsi:type="dcterms:W3CDTF">2025-01-14T05:14:55Z</dcterms:modified>
</cp:coreProperties>
</file>